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9" r:id="rId3"/>
    <p:sldId id="292" r:id="rId4"/>
    <p:sldId id="270" r:id="rId5"/>
    <p:sldId id="303" r:id="rId6"/>
    <p:sldId id="271" r:id="rId7"/>
    <p:sldId id="272" r:id="rId8"/>
    <p:sldId id="273" r:id="rId9"/>
    <p:sldId id="275" r:id="rId10"/>
    <p:sldId id="276" r:id="rId11"/>
    <p:sldId id="274" r:id="rId12"/>
    <p:sldId id="277" r:id="rId13"/>
    <p:sldId id="278" r:id="rId14"/>
    <p:sldId id="279" r:id="rId15"/>
    <p:sldId id="280" r:id="rId16"/>
    <p:sldId id="281" r:id="rId17"/>
    <p:sldId id="286" r:id="rId18"/>
    <p:sldId id="283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57" r:id="rId27"/>
    <p:sldId id="293" r:id="rId28"/>
    <p:sldId id="306" r:id="rId29"/>
    <p:sldId id="294" r:id="rId30"/>
    <p:sldId id="295" r:id="rId31"/>
    <p:sldId id="297" r:id="rId32"/>
    <p:sldId id="259" r:id="rId33"/>
    <p:sldId id="299" r:id="rId34"/>
    <p:sldId id="298" r:id="rId35"/>
    <p:sldId id="300" r:id="rId36"/>
    <p:sldId id="301" r:id="rId37"/>
    <p:sldId id="302" r:id="rId38"/>
    <p:sldId id="307" r:id="rId39"/>
    <p:sldId id="305" r:id="rId4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E30"/>
    <a:srgbClr val="FEF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A9E2D-A2A5-4BE2-8EEC-16D35CD4E114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9761-EF75-4F30-A0FC-CAF7D5869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9761-EF75-4F30-A0FC-CAF7D5869E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EC44B9-6C3F-4BFF-A2C9-CE74D91FC42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B56894-30CA-4A02-920D-71BA4B0AC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arentsedge.com/Contrac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rentalcontrolbar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k9webprotection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patrol.com/cponlineprotection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l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PPj6viIBm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PPj6viIBm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ardinai.lt/tv/laida/51/vaiku-privatumas-internete-zvaigz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rnardinai.lt/tv/laida/50/vaiku-privatumas-internete" TargetMode="External"/><Relationship Id="rId4" Type="http://schemas.openxmlformats.org/officeDocument/2006/relationships/hyperlink" Target="http://www.bernardinai.lt/tv/laida/54/vaiku-privatumas-internete-dalintis-per-dau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0/06/03/star-wars-kid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yberpatrol.com/cybersharkbook.asp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tar_Wars_Kid" TargetMode="External"/><Relationship Id="rId3" Type="http://schemas.openxmlformats.org/officeDocument/2006/relationships/hyperlink" Target="http://www.cyberpatrol.com/cponlineprotection.asp" TargetMode="External"/><Relationship Id="rId7" Type="http://schemas.openxmlformats.org/officeDocument/2006/relationships/hyperlink" Target="http://parentalcontrolbar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1.k9webprotection.com/" TargetMode="External"/><Relationship Id="rId5" Type="http://schemas.openxmlformats.org/officeDocument/2006/relationships/hyperlink" Target="http://www.theparentsedge.com/Contract.html" TargetMode="External"/><Relationship Id="rId4" Type="http://schemas.openxmlformats.org/officeDocument/2006/relationships/hyperlink" Target="http://www.epals.com/" TargetMode="External"/><Relationship Id="rId9" Type="http://schemas.openxmlformats.org/officeDocument/2006/relationships/hyperlink" Target="http://www.youtube.com/watch?v=HPPj6viIBmU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-awareness.ca/english/games/privacy_playground/index.cf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rnardinai.lt/tv/laida/50/vaiku-privatumas-internete" TargetMode="External"/><Relationship Id="rId5" Type="http://schemas.openxmlformats.org/officeDocument/2006/relationships/hyperlink" Target="http://www.bernardinai.lt/tv/laida/54/vaiku-privatumas-internete-dalintis-per-daug" TargetMode="External"/><Relationship Id="rId4" Type="http://schemas.openxmlformats.org/officeDocument/2006/relationships/hyperlink" Target="http://www.bernardinai.lt/tv/laida/51/vaiku-privatumas-internete-zvaigz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06E30"/>
                </a:solidFill>
              </a:rPr>
              <a:t>ΠΡΟΛΗΨΗ </a:t>
            </a:r>
            <a:r>
              <a:rPr lang="el-GR" dirty="0" err="1" smtClean="0">
                <a:solidFill>
                  <a:srgbClr val="906E30"/>
                </a:solidFill>
              </a:rPr>
              <a:t>εκφοΒΙΣΜΟΥ</a:t>
            </a:r>
            <a:r>
              <a:rPr lang="lt-LT" dirty="0" smtClean="0">
                <a:solidFill>
                  <a:srgbClr val="906E30"/>
                </a:solidFill>
              </a:rPr>
              <a:t> </a:t>
            </a:r>
            <a:endParaRPr lang="en-US" dirty="0">
              <a:solidFill>
                <a:srgbClr val="906E3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Jūratė Skūpienė, 2011, MRU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82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153400" cy="2520280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Τα κινητά πρέπει να «φορτίζουν» την νύχτα έξω από το δωμάτιο του παιδιού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υπολογιστές πρέπει να βρίσκονται στο καθιστικό</a:t>
            </a:r>
            <a:endParaRPr lang="en-US" dirty="0"/>
          </a:p>
        </p:txBody>
      </p:sp>
      <p:pic>
        <p:nvPicPr>
          <p:cNvPr id="33794" name="Picture 2" descr="http://www.caribbeanvillas-stjohn.com/LiminTime/LiminTime_files/05-LivingRoom-LengthVw_7685-9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hlinkClick r:id="rId3"/>
              </a:rPr>
              <a:t>Συμφωνητικό χρήσης του διαδικτύου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28990"/>
            <a:ext cx="6840760" cy="542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Συμφωνητικό χρήσης του διαδικτύου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3528392"/>
          </a:xfrm>
        </p:spPr>
        <p:txBody>
          <a:bodyPr>
            <a:normAutofit/>
          </a:bodyPr>
          <a:lstStyle/>
          <a:p>
            <a:r>
              <a:rPr lang="el-GR" dirty="0" smtClean="0"/>
              <a:t>Αν μας ρωτήσουν που μένουμε, έχουμε συμφωνήσει να πούμε στο διαδίκτυο τα παρακάτω:</a:t>
            </a:r>
            <a:r>
              <a:rPr lang="lt-LT" dirty="0" smtClean="0"/>
              <a:t>___________</a:t>
            </a:r>
            <a:endParaRPr lang="lt-LT" dirty="0" smtClean="0"/>
          </a:p>
          <a:p>
            <a:r>
              <a:rPr lang="el-GR" dirty="0" smtClean="0"/>
              <a:t>Ποτέ δε θα δώσω στοιχεία για την ηλικία μου, των μελών της οικογένειάς μου και των φίλων μου στο διαδίκτυο</a:t>
            </a:r>
            <a:r>
              <a:rPr lang="en-US" dirty="0" smtClean="0"/>
              <a:t>.</a:t>
            </a:r>
            <a:endParaRPr lang="lt-LT" dirty="0" smtClean="0"/>
          </a:p>
          <a:p>
            <a:r>
              <a:rPr lang="el-GR" dirty="0" smtClean="0"/>
              <a:t>Μη μιλάς για τις διακοπές σου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68823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PCMS – </a:t>
            </a:r>
            <a:r>
              <a:rPr lang="lt-LT" dirty="0" smtClean="0"/>
              <a:t>parental </a:t>
            </a:r>
            <a:r>
              <a:rPr lang="lt-LT" dirty="0" smtClean="0"/>
              <a:t>control monitoring software </a:t>
            </a:r>
            <a:r>
              <a:rPr lang="el-GR" dirty="0" smtClean="0"/>
              <a:t>(λογισμικό καταγραφής γονικού ελέγχου) </a:t>
            </a:r>
            <a:r>
              <a:rPr lang="lt-LT" dirty="0" smtClean="0"/>
              <a:t>– </a:t>
            </a:r>
            <a:r>
              <a:rPr lang="el-GR" dirty="0" smtClean="0"/>
              <a:t>γιατί</a:t>
            </a:r>
            <a:r>
              <a:rPr lang="lt-LT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lt-LT" dirty="0" smtClean="0"/>
          </a:p>
          <a:p>
            <a:r>
              <a:rPr lang="el-GR" dirty="0" smtClean="0"/>
              <a:t>Ό</a:t>
            </a:r>
            <a:r>
              <a:rPr lang="el-GR" dirty="0" smtClean="0"/>
              <a:t>σο και να εμπιστευόμαστε τα παιδιά μας</a:t>
            </a:r>
            <a:r>
              <a:rPr lang="lt-LT" dirty="0" smtClean="0"/>
              <a:t>, </a:t>
            </a:r>
            <a:r>
              <a:rPr lang="el-GR" dirty="0" smtClean="0"/>
              <a:t>και τα έξυπνα παιδιά κάνουν χαζά πράγματα</a:t>
            </a:r>
            <a:endParaRPr lang="lt-LT" dirty="0" smtClean="0"/>
          </a:p>
          <a:p>
            <a:endParaRPr lang="lt-LT" dirty="0" smtClean="0"/>
          </a:p>
          <a:p>
            <a:r>
              <a:rPr lang="el-GR" dirty="0" smtClean="0"/>
              <a:t>Δεν υπάρχει λόγος </a:t>
            </a:r>
            <a:r>
              <a:rPr lang="el-GR" dirty="0" smtClean="0"/>
              <a:t>κα</a:t>
            </a:r>
            <a:r>
              <a:rPr lang="el-GR" dirty="0" smtClean="0"/>
              <a:t>νένα παιδί να πάει σε ακατάλληλο </a:t>
            </a:r>
            <a:r>
              <a:rPr lang="el-GR" dirty="0" err="1" smtClean="0"/>
              <a:t>διαδικυακό</a:t>
            </a:r>
            <a:r>
              <a:rPr lang="el-GR" dirty="0" smtClean="0"/>
              <a:t> τόπο κατά λάθος ή από πρόθεση</a:t>
            </a:r>
            <a:endParaRPr lang="lt-LT" dirty="0" smtClean="0"/>
          </a:p>
          <a:p>
            <a:pPr lvl="1"/>
            <a:endParaRPr lang="lt-LT" dirty="0" smtClean="0"/>
          </a:p>
          <a:p>
            <a:pPr lvl="1"/>
            <a:r>
              <a:rPr lang="lt-LT" dirty="0" err="1" smtClean="0"/>
              <a:t>www.you</a:t>
            </a:r>
            <a:r>
              <a:rPr lang="lt-L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lt-LT" dirty="0" err="1" smtClean="0"/>
              <a:t>tube.com</a:t>
            </a:r>
            <a:r>
              <a:rPr lang="lt-LT" dirty="0" smtClean="0"/>
              <a:t> </a:t>
            </a:r>
          </a:p>
          <a:p>
            <a:pPr lvl="1"/>
            <a:r>
              <a:rPr lang="el-GR" dirty="0" smtClean="0"/>
              <a:t>Αν φτάσει κανείς εκεί χάνει τον έλεγχο του </a:t>
            </a:r>
            <a:r>
              <a:rPr lang="el-GR" dirty="0" err="1" smtClean="0"/>
              <a:t>πλοηγητή</a:t>
            </a:r>
            <a:r>
              <a:rPr lang="el-GR" dirty="0" smtClean="0"/>
              <a:t> και είναι δύσκολο να φύγει κανείς από τον </a:t>
            </a:r>
            <a:r>
              <a:rPr lang="el-GR" dirty="0" err="1" smtClean="0"/>
              <a:t>ιστότοπο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PCMS - </a:t>
            </a:r>
            <a:r>
              <a:rPr lang="el-GR" dirty="0" smtClean="0"/>
              <a:t>χαρακτηριστικά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Μπλοκάρει ιστοσελίδες για ενήλικες</a:t>
            </a:r>
            <a:endParaRPr lang="lt-LT" dirty="0" smtClean="0"/>
          </a:p>
          <a:p>
            <a:r>
              <a:rPr lang="el-GR" dirty="0" smtClean="0"/>
              <a:t>Μπλοκάρει ιστοσελίδες για παιχνίδια</a:t>
            </a:r>
            <a:endParaRPr lang="lt-LT" dirty="0" smtClean="0"/>
          </a:p>
          <a:p>
            <a:r>
              <a:rPr lang="el-GR" dirty="0" smtClean="0"/>
              <a:t>Ελέγχει τον χρόνο παραμονής στον υπολογιστή</a:t>
            </a:r>
            <a:endParaRPr lang="lt-LT" dirty="0" smtClean="0"/>
          </a:p>
          <a:p>
            <a:r>
              <a:rPr lang="el-GR" dirty="0" smtClean="0"/>
              <a:t>Καταγράφει συνομιλίες και μηνύματα</a:t>
            </a:r>
            <a:endParaRPr lang="lt-LT" dirty="0" smtClean="0"/>
          </a:p>
          <a:p>
            <a:r>
              <a:rPr lang="el-GR" dirty="0" err="1" smtClean="0"/>
              <a:t>Προστατεψτε</a:t>
            </a:r>
            <a:r>
              <a:rPr lang="el-GR" dirty="0" smtClean="0"/>
              <a:t> το παιδί σας από το να στείλει προσωπικές πληροφορίες</a:t>
            </a:r>
            <a:endParaRPr lang="lt-LT" dirty="0" smtClean="0"/>
          </a:p>
          <a:p>
            <a:r>
              <a:rPr lang="el-GR" dirty="0" smtClean="0"/>
              <a:t>Καταγράφει την δραστηριότητα στο διαδίκτυο σε πραγματικό χρόνο</a:t>
            </a:r>
            <a:endParaRPr lang="lt-LT" dirty="0" smtClean="0"/>
          </a:p>
          <a:p>
            <a:r>
              <a:rPr lang="el-GR" dirty="0" smtClean="0"/>
              <a:t>Μπορεί να κάνει </a:t>
            </a:r>
            <a:r>
              <a:rPr lang="lt-LT" dirty="0" smtClean="0"/>
              <a:t>on-line </a:t>
            </a:r>
            <a:r>
              <a:rPr lang="el-GR" dirty="0" smtClean="0"/>
              <a:t>αναζήτηση για ένα συγκεκριμένο παιδί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Ενσωματωμένα </a:t>
            </a:r>
            <a:r>
              <a:rPr lang="lt-LT" dirty="0" smtClean="0"/>
              <a:t>PMCS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8714"/>
            <a:ext cx="8642909" cy="452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6552728" cy="864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i="1" dirty="0" err="1" smtClean="0"/>
              <a:t>Start</a:t>
            </a:r>
            <a:r>
              <a:rPr lang="lt-LT" i="1" dirty="0" smtClean="0"/>
              <a:t> </a:t>
            </a:r>
            <a:r>
              <a:rPr lang="lt-LT" i="1" dirty="0" smtClean="0">
                <a:sym typeface="Symbol"/>
              </a:rPr>
              <a:t></a:t>
            </a:r>
            <a:r>
              <a:rPr lang="lt-LT" i="1" dirty="0" smtClean="0"/>
              <a:t> </a:t>
            </a:r>
            <a:r>
              <a:rPr lang="lt-LT" i="1" dirty="0" err="1" smtClean="0"/>
              <a:t>Control</a:t>
            </a:r>
            <a:r>
              <a:rPr lang="lt-LT" i="1" dirty="0" smtClean="0"/>
              <a:t> </a:t>
            </a:r>
            <a:r>
              <a:rPr lang="lt-LT" i="1" dirty="0" err="1" smtClean="0"/>
              <a:t>Panel</a:t>
            </a:r>
            <a:r>
              <a:rPr lang="lt-LT" i="1" dirty="0" smtClean="0"/>
              <a:t> </a:t>
            </a:r>
            <a:r>
              <a:rPr lang="lt-LT" i="1" dirty="0" smtClean="0">
                <a:sym typeface="Symbol"/>
              </a:rPr>
              <a:t></a:t>
            </a:r>
            <a:r>
              <a:rPr lang="lt-LT" i="1" dirty="0" smtClean="0"/>
              <a:t> </a:t>
            </a:r>
            <a:r>
              <a:rPr lang="lt-LT" i="1" dirty="0" err="1" smtClean="0"/>
              <a:t>Parental</a:t>
            </a:r>
            <a:r>
              <a:rPr lang="lt-LT" i="1" dirty="0" smtClean="0"/>
              <a:t> </a:t>
            </a:r>
            <a:r>
              <a:rPr lang="lt-LT" i="1" dirty="0" err="1" smtClean="0"/>
              <a:t>Control</a:t>
            </a:r>
            <a:endParaRPr lang="lt-LT" i="1" dirty="0" smtClean="0"/>
          </a:p>
          <a:p>
            <a:pPr marL="0" indent="0">
              <a:buNone/>
            </a:pPr>
            <a:r>
              <a:rPr lang="lt-LT" i="1" dirty="0" smtClean="0"/>
              <a:t>Windows </a:t>
            </a:r>
            <a:r>
              <a:rPr lang="lt-LT" i="1" dirty="0" err="1" smtClean="0"/>
              <a:t>Live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Built</a:t>
            </a:r>
            <a:r>
              <a:rPr lang="lt-LT" dirty="0" smtClean="0"/>
              <a:t> </a:t>
            </a:r>
            <a:r>
              <a:rPr lang="lt-LT" dirty="0" err="1" smtClean="0"/>
              <a:t>In</a:t>
            </a:r>
            <a:r>
              <a:rPr lang="lt-LT" dirty="0" smtClean="0"/>
              <a:t> PCMS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76676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PCMS </a:t>
            </a:r>
            <a:r>
              <a:rPr lang="lt-LT" dirty="0" err="1" smtClean="0"/>
              <a:t>Parental</a:t>
            </a:r>
            <a:r>
              <a:rPr lang="lt-LT" dirty="0" smtClean="0"/>
              <a:t> </a:t>
            </a:r>
            <a:r>
              <a:rPr lang="lt-LT" dirty="0" err="1" smtClean="0"/>
              <a:t>Control</a:t>
            </a:r>
            <a:r>
              <a:rPr lang="lt-LT" dirty="0" smtClean="0"/>
              <a:t>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</p:spPr>
        <p:txBody>
          <a:bodyPr/>
          <a:lstStyle/>
          <a:p>
            <a:r>
              <a:rPr lang="lt-LT" dirty="0" smtClean="0">
                <a:hlinkClick r:id="rId3"/>
              </a:rPr>
              <a:t>http://parentalcontrolbar.com/</a:t>
            </a:r>
            <a:endParaRPr lang="lt-LT" dirty="0" smtClean="0"/>
          </a:p>
          <a:p>
            <a:pPr lvl="1"/>
            <a:endParaRPr lang="lt-LT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7687637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PCMS </a:t>
            </a:r>
            <a:r>
              <a:rPr lang="lt-LT" dirty="0" smtClean="0">
                <a:hlinkClick r:id="rId3"/>
              </a:rPr>
              <a:t>K9 </a:t>
            </a:r>
            <a:r>
              <a:rPr lang="lt-LT" dirty="0" err="1" smtClean="0">
                <a:hlinkClick r:id="rId3"/>
              </a:rPr>
              <a:t>Web</a:t>
            </a:r>
            <a:r>
              <a:rPr lang="lt-LT" dirty="0" smtClean="0">
                <a:hlinkClick r:id="rId3"/>
              </a:rPr>
              <a:t> </a:t>
            </a:r>
            <a:r>
              <a:rPr lang="lt-LT" dirty="0" err="1" smtClean="0">
                <a:hlinkClick r:id="rId3"/>
              </a:rPr>
              <a:t>Protection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8760"/>
            <a:ext cx="6123730" cy="589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Δεν είναι δυνατό να εγγυηθεί κανείς ότι δεν θα συμβεί στο παιδί σας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04864"/>
            <a:ext cx="8153400" cy="3891136"/>
          </a:xfrm>
        </p:spPr>
        <p:txBody>
          <a:bodyPr/>
          <a:lstStyle/>
          <a:p>
            <a:r>
              <a:rPr lang="el-GR" dirty="0" smtClean="0"/>
              <a:t>Αλλά μπορείτε </a:t>
            </a:r>
            <a:r>
              <a:rPr lang="el-GR" dirty="0" smtClean="0"/>
              <a:t>κάν</a:t>
            </a:r>
            <a:r>
              <a:rPr lang="el-GR" dirty="0" smtClean="0"/>
              <a:t>ετε ότι καλύτερο μπορείτε, ώστε να το προλάβετε</a:t>
            </a:r>
            <a:endParaRPr lang="en-US" dirty="0" smtClean="0"/>
          </a:p>
          <a:p>
            <a:r>
              <a:rPr lang="el-GR" dirty="0" smtClean="0"/>
              <a:t>Και να αντιδράσετε αν συμβεί</a:t>
            </a:r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PCMS </a:t>
            </a:r>
            <a:r>
              <a:rPr lang="lt-LT" dirty="0" smtClean="0">
                <a:hlinkClick r:id="rId3"/>
              </a:rPr>
              <a:t>Cyber </a:t>
            </a:r>
            <a:r>
              <a:rPr lang="lt-LT" dirty="0" err="1" smtClean="0">
                <a:hlinkClick r:id="rId3"/>
              </a:rPr>
              <a:t>Patrol</a:t>
            </a:r>
            <a:r>
              <a:rPr lang="lt-LT" dirty="0" smtClean="0">
                <a:hlinkClick r:id="rId3"/>
              </a:rPr>
              <a:t> </a:t>
            </a:r>
            <a:r>
              <a:rPr lang="lt-LT" dirty="0" err="1" smtClean="0">
                <a:hlinkClick r:id="rId3"/>
              </a:rPr>
              <a:t>Online</a:t>
            </a:r>
            <a:r>
              <a:rPr lang="lt-LT" dirty="0" smtClean="0">
                <a:hlinkClick r:id="rId3"/>
              </a:rPr>
              <a:t> </a:t>
            </a:r>
            <a:r>
              <a:rPr lang="lt-LT" dirty="0" err="1" smtClean="0">
                <a:hlinkClick r:id="rId3"/>
              </a:rPr>
              <a:t>Protection</a:t>
            </a:r>
            <a:r>
              <a:rPr lang="lt-LT" dirty="0" smtClean="0">
                <a:hlinkClick r:id="rId3"/>
              </a:rPr>
              <a:t> 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6399807" cy="54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να κάνετε για πρόληψη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Δράσεις στο σπίτι</a:t>
            </a:r>
            <a:endParaRPr lang="en-US" dirty="0" smtClean="0"/>
          </a:p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Δράσεις στο σχολείο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/>
              <a:t>Μιλήστε στο παιδί σας</a:t>
            </a:r>
            <a:endParaRPr lang="en-US" dirty="0" smtClean="0"/>
          </a:p>
          <a:p>
            <a:r>
              <a:rPr lang="el-GR" dirty="0" smtClean="0"/>
              <a:t>Εξερευνήστε μαζί με το παιδί σας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Μείνετε ενεργοί</a:t>
            </a:r>
            <a:endParaRPr lang="en-US" dirty="0" smtClean="0"/>
          </a:p>
          <a:p>
            <a:r>
              <a:rPr lang="el-GR" dirty="0" smtClean="0"/>
              <a:t>Ρωτήστε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Πολιτική </a:t>
            </a:r>
            <a:r>
              <a:rPr lang="en-US" dirty="0" smtClean="0"/>
              <a:t>e</a:t>
            </a:r>
            <a:r>
              <a:rPr lang="lt-LT" dirty="0" smtClean="0"/>
              <a:t>-mail </a:t>
            </a:r>
            <a:r>
              <a:rPr lang="el-GR" dirty="0" smtClean="0"/>
              <a:t>στο σχολείο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</p:spPr>
        <p:txBody>
          <a:bodyPr/>
          <a:lstStyle/>
          <a:p>
            <a:r>
              <a:rPr lang="lt-LT" dirty="0" smtClean="0">
                <a:hlinkClick r:id="rId3"/>
              </a:rPr>
              <a:t>www.epals.com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84486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σχολείο θα έπρεπε να παρέχει μια πλατφόρμα για επικοινωνία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4293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479632" cy="3124944"/>
          </a:xfrm>
        </p:spPr>
        <p:txBody>
          <a:bodyPr/>
          <a:lstStyle/>
          <a:p>
            <a:r>
              <a:rPr lang="lt-LT" dirty="0" err="1" smtClean="0"/>
              <a:t>Policy</a:t>
            </a:r>
            <a:r>
              <a:rPr lang="lt-LT" dirty="0" smtClean="0"/>
              <a:t> </a:t>
            </a:r>
            <a:r>
              <a:rPr lang="lt-LT" dirty="0" err="1" smtClean="0"/>
              <a:t>about</a:t>
            </a:r>
            <a:r>
              <a:rPr lang="lt-LT" dirty="0" smtClean="0"/>
              <a:t> </a:t>
            </a:r>
            <a:r>
              <a:rPr lang="lt-LT" dirty="0" err="1" smtClean="0"/>
              <a:t>use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mobile </a:t>
            </a:r>
            <a:r>
              <a:rPr lang="lt-LT" dirty="0" err="1" smtClean="0"/>
              <a:t>phones</a:t>
            </a:r>
            <a:endParaRPr lang="lt-LT" dirty="0" smtClean="0"/>
          </a:p>
          <a:p>
            <a:pPr>
              <a:buNone/>
            </a:pPr>
            <a:endParaRPr lang="lt-LT" dirty="0" smtClean="0"/>
          </a:p>
          <a:p>
            <a:r>
              <a:rPr lang="lt-LT" dirty="0" smtClean="0"/>
              <a:t>E-</a:t>
            </a:r>
            <a:r>
              <a:rPr lang="lt-LT" dirty="0" err="1" smtClean="0"/>
              <a:t>bullying</a:t>
            </a:r>
            <a:r>
              <a:rPr lang="lt-LT" dirty="0" smtClean="0"/>
              <a:t> </a:t>
            </a:r>
            <a:r>
              <a:rPr lang="lt-LT" dirty="0" err="1" smtClean="0"/>
              <a:t>prevention</a:t>
            </a:r>
            <a:r>
              <a:rPr lang="lt-LT" dirty="0" smtClean="0"/>
              <a:t> </a:t>
            </a:r>
            <a:r>
              <a:rPr lang="lt-LT" dirty="0" err="1" smtClean="0"/>
              <a:t>activities</a:t>
            </a:r>
            <a:endParaRPr lang="lt-LT" dirty="0" smtClean="0"/>
          </a:p>
          <a:p>
            <a:endParaRPr lang="lt-LT" dirty="0" smtClean="0"/>
          </a:p>
          <a:p>
            <a:r>
              <a:rPr lang="lt-LT" dirty="0" err="1" smtClean="0"/>
              <a:t>Webcams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What</a:t>
            </a:r>
            <a:r>
              <a:rPr lang="lt-LT" dirty="0" smtClean="0"/>
              <a:t> </a:t>
            </a:r>
            <a:r>
              <a:rPr lang="lt-LT" dirty="0" err="1" smtClean="0"/>
              <a:t>you</a:t>
            </a:r>
            <a:r>
              <a:rPr lang="lt-LT" dirty="0" smtClean="0"/>
              <a:t> </a:t>
            </a:r>
            <a:r>
              <a:rPr lang="lt-LT" dirty="0" err="1" smtClean="0"/>
              <a:t>can</a:t>
            </a:r>
            <a:r>
              <a:rPr lang="lt-LT" dirty="0" smtClean="0"/>
              <a:t> </a:t>
            </a:r>
            <a:r>
              <a:rPr lang="lt-LT" dirty="0" err="1" smtClean="0"/>
              <a:t>do</a:t>
            </a:r>
            <a:r>
              <a:rPr lang="lt-LT" dirty="0" smtClean="0"/>
              <a:t> to </a:t>
            </a:r>
            <a:r>
              <a:rPr lang="lt-LT" dirty="0" err="1" smtClean="0"/>
              <a:t>prevent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 at home</a:t>
            </a:r>
          </a:p>
          <a:p>
            <a:r>
              <a:rPr lang="en-US" dirty="0" smtClean="0"/>
              <a:t>Act at school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to your child</a:t>
            </a:r>
          </a:p>
          <a:p>
            <a:r>
              <a:rPr lang="en-US" dirty="0" smtClean="0"/>
              <a:t>Investigate with your child</a:t>
            </a:r>
          </a:p>
          <a:p>
            <a:endParaRPr lang="en-US" dirty="0" smtClean="0"/>
          </a:p>
          <a:p>
            <a:r>
              <a:rPr lang="en-US" dirty="0" smtClean="0"/>
              <a:t>Stay active</a:t>
            </a:r>
          </a:p>
          <a:p>
            <a:r>
              <a:rPr lang="en-US" dirty="0" smtClean="0"/>
              <a:t>Ask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Μιλήστε στο παιδί σας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916832"/>
            <a:ext cx="7560840" cy="3963144"/>
          </a:xfrm>
        </p:spPr>
        <p:txBody>
          <a:bodyPr>
            <a:normAutofit/>
          </a:bodyPr>
          <a:lstStyle/>
          <a:p>
            <a:pPr marL="0" indent="0"/>
            <a:r>
              <a:rPr lang="lt-LT" dirty="0" smtClean="0"/>
              <a:t> </a:t>
            </a:r>
            <a:r>
              <a:rPr lang="el-GR" dirty="0" smtClean="0"/>
              <a:t>Προσωπικά δεδομένα</a:t>
            </a:r>
            <a:endParaRPr lang="lt-LT" dirty="0" smtClean="0"/>
          </a:p>
          <a:p>
            <a:pPr marL="320040" lvl="1" indent="0"/>
            <a:r>
              <a:rPr lang="lt-LT" dirty="0" smtClean="0"/>
              <a:t> </a:t>
            </a:r>
            <a:r>
              <a:rPr lang="lt-LT" dirty="0" err="1" smtClean="0"/>
              <a:t>Backup</a:t>
            </a:r>
            <a:r>
              <a:rPr lang="lt-LT" dirty="0" smtClean="0"/>
              <a:t> e-</a:t>
            </a:r>
            <a:r>
              <a:rPr lang="lt-LT" dirty="0" err="1" smtClean="0"/>
              <a:t>mail</a:t>
            </a:r>
            <a:endParaRPr lang="lt-LT" dirty="0" smtClean="0"/>
          </a:p>
          <a:p>
            <a:pPr marL="0" indent="0"/>
            <a:r>
              <a:rPr lang="lt-LT" dirty="0" smtClean="0"/>
              <a:t> </a:t>
            </a:r>
            <a:r>
              <a:rPr lang="el-GR" dirty="0" smtClean="0"/>
              <a:t>Συνέπειες της έκθεσης κάποιου στο διαδίκτυο</a:t>
            </a:r>
            <a:endParaRPr lang="lt-LT" dirty="0" smtClean="0"/>
          </a:p>
          <a:p>
            <a:pPr marL="320040" lvl="1" indent="0"/>
            <a:r>
              <a:rPr lang="lt-LT" dirty="0" smtClean="0"/>
              <a:t> </a:t>
            </a:r>
            <a:r>
              <a:rPr lang="el-GR" dirty="0" smtClean="0"/>
              <a:t>φωτογραφίες</a:t>
            </a:r>
            <a:endParaRPr lang="lt-LT" dirty="0" smtClean="0"/>
          </a:p>
          <a:p>
            <a:pPr marL="320040" lvl="1" indent="0"/>
            <a:r>
              <a:rPr lang="lt-LT" dirty="0" smtClean="0"/>
              <a:t> </a:t>
            </a:r>
            <a:r>
              <a:rPr lang="el-GR" dirty="0" smtClean="0"/>
              <a:t>βίντεο</a:t>
            </a:r>
            <a:endParaRPr lang="lt-LT" dirty="0" smtClean="0"/>
          </a:p>
          <a:p>
            <a:pPr marL="320040" lvl="1" indent="0"/>
            <a:r>
              <a:rPr lang="lt-LT" dirty="0" smtClean="0"/>
              <a:t> </a:t>
            </a:r>
            <a:r>
              <a:rPr lang="el-GR" dirty="0" smtClean="0"/>
              <a:t>ακόμη και ποίηση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Συνέπειες έκθεσης στο διαδίκτυο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>
                <a:hlinkClick r:id="rId3"/>
              </a:rPr>
              <a:t>Star </a:t>
            </a:r>
            <a:r>
              <a:rPr lang="lt-LT" dirty="0" err="1" smtClean="0">
                <a:hlinkClick r:id="rId3"/>
              </a:rPr>
              <a:t>wars</a:t>
            </a:r>
            <a:r>
              <a:rPr lang="lt-LT" dirty="0" smtClean="0">
                <a:hlinkClick r:id="rId3"/>
              </a:rPr>
              <a:t> </a:t>
            </a:r>
            <a:r>
              <a:rPr lang="lt-LT" dirty="0" err="1" smtClean="0">
                <a:hlinkClick r:id="rId3"/>
              </a:rPr>
              <a:t>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dirty="0" smtClean="0"/>
              <a:t>2002 </a:t>
            </a:r>
            <a:r>
              <a:rPr lang="el-GR" dirty="0" smtClean="0"/>
              <a:t>ένας Καναδός μαθητής έκανε ένα βίντεο του εαυτού του χρησιμοποιώντας ένα μπαστούνι του </a:t>
            </a:r>
            <a:r>
              <a:rPr lang="el-GR" dirty="0" err="1" smtClean="0"/>
              <a:t>γκ</a:t>
            </a:r>
            <a:r>
              <a:rPr lang="el-GR" dirty="0" err="1" smtClean="0"/>
              <a:t>όλφ</a:t>
            </a:r>
            <a:r>
              <a:rPr lang="el-GR" dirty="0" smtClean="0"/>
              <a:t> σαν όπλο</a:t>
            </a:r>
            <a:endParaRPr lang="lt-LT" dirty="0" smtClean="0"/>
          </a:p>
          <a:p>
            <a:endParaRPr lang="lt-LT" dirty="0" smtClean="0"/>
          </a:p>
          <a:p>
            <a:r>
              <a:rPr lang="en-US" dirty="0" smtClean="0"/>
              <a:t> </a:t>
            </a:r>
            <a:r>
              <a:rPr lang="el-GR" dirty="0" smtClean="0"/>
              <a:t>Η ταινία ξεχάστηκε σε ένα υπόγειο</a:t>
            </a:r>
            <a:r>
              <a:rPr lang="en-US" dirty="0" smtClean="0"/>
              <a:t>. </a:t>
            </a:r>
            <a:endParaRPr lang="lt-LT" dirty="0" smtClean="0"/>
          </a:p>
          <a:p>
            <a:endParaRPr lang="lt-LT" dirty="0" smtClean="0"/>
          </a:p>
          <a:p>
            <a:r>
              <a:rPr lang="el-GR" dirty="0" smtClean="0"/>
              <a:t>Το βίντεο βρέθηκε από έναν συμμαθητή</a:t>
            </a:r>
            <a:r>
              <a:rPr lang="en-US" dirty="0" smtClean="0"/>
              <a:t>, </a:t>
            </a:r>
            <a:r>
              <a:rPr lang="el-GR" dirty="0" smtClean="0"/>
              <a:t> ο οποίος το έδειξε σε έναν φίλο που δημιούργησε ένα ηλεκτρονικό αρχείο από το βίντεο</a:t>
            </a:r>
            <a:r>
              <a:rPr lang="en-US" dirty="0" smtClean="0"/>
              <a:t>. 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Συνέπειες έκθεσης στο διαδίκτυο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>
                <a:hlinkClick r:id="rId3"/>
              </a:rPr>
              <a:t>Star </a:t>
            </a:r>
            <a:r>
              <a:rPr lang="lt-LT" dirty="0" err="1" smtClean="0">
                <a:hlinkClick r:id="rId3"/>
              </a:rPr>
              <a:t>wars</a:t>
            </a:r>
            <a:r>
              <a:rPr lang="lt-LT" dirty="0" smtClean="0">
                <a:hlinkClick r:id="rId3"/>
              </a:rPr>
              <a:t> </a:t>
            </a:r>
            <a:r>
              <a:rPr lang="lt-LT" dirty="0" err="1" smtClean="0">
                <a:hlinkClick r:id="rId3"/>
              </a:rPr>
              <a:t>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Το βίντεο διαμοιράστηκε ανάμεσα στους συμμαθητές του και ανέβηκε στο διαδίκτυο</a:t>
            </a:r>
            <a:r>
              <a:rPr lang="en-US" dirty="0" smtClean="0"/>
              <a:t> </a:t>
            </a:r>
            <a:endParaRPr lang="lt-LT" dirty="0" smtClean="0"/>
          </a:p>
          <a:p>
            <a:endParaRPr lang="lt-LT" dirty="0" smtClean="0"/>
          </a:p>
          <a:p>
            <a:r>
              <a:rPr lang="el-GR" dirty="0" smtClean="0"/>
              <a:t>Δεδομένα του </a:t>
            </a:r>
            <a:r>
              <a:rPr lang="en-US" dirty="0" smtClean="0"/>
              <a:t>2010</a:t>
            </a:r>
            <a:r>
              <a:rPr lang="lt-LT" dirty="0" smtClean="0"/>
              <a:t> –</a:t>
            </a:r>
            <a:r>
              <a:rPr lang="en-US" dirty="0" smtClean="0"/>
              <a:t> </a:t>
            </a:r>
            <a:r>
              <a:rPr lang="el-GR" dirty="0" smtClean="0"/>
              <a:t>η πρώτη κόπια του βίντεο αυτού ανέβηκε στο </a:t>
            </a:r>
            <a:r>
              <a:rPr lang="en-US" dirty="0" smtClean="0"/>
              <a:t>YouTube</a:t>
            </a:r>
            <a:r>
              <a:rPr lang="en-US" dirty="0" smtClean="0"/>
              <a:t> </a:t>
            </a:r>
            <a:r>
              <a:rPr lang="el-GR" dirty="0" smtClean="0"/>
              <a:t>και είχε πάνω από </a:t>
            </a:r>
            <a:r>
              <a:rPr lang="en-US" dirty="0" smtClean="0"/>
              <a:t>20</a:t>
            </a:r>
            <a:r>
              <a:rPr lang="el-GR" dirty="0" smtClean="0"/>
              <a:t>.000.000 φορές παιχθεί</a:t>
            </a:r>
            <a:endParaRPr lang="lt-LT" dirty="0" smtClean="0"/>
          </a:p>
          <a:p>
            <a:endParaRPr lang="lt-LT" dirty="0" smtClean="0"/>
          </a:p>
          <a:p>
            <a:r>
              <a:rPr lang="el-GR" dirty="0" smtClean="0"/>
              <a:t>Το παιδί </a:t>
            </a:r>
            <a:r>
              <a:rPr lang="el-GR" dirty="0" err="1" smtClean="0"/>
              <a:t>χρηάστηκε</a:t>
            </a:r>
            <a:r>
              <a:rPr lang="el-GR" dirty="0" smtClean="0"/>
              <a:t> ψυχιατρική φροντίδα</a:t>
            </a:r>
            <a:endParaRPr lang="lt-LT" dirty="0" smtClean="0"/>
          </a:p>
          <a:p>
            <a:endParaRPr lang="lt-LT" dirty="0" smtClean="0"/>
          </a:p>
          <a:p>
            <a:r>
              <a:rPr lang="el-GR" dirty="0" smtClean="0"/>
              <a:t>Πρόσφατα</a:t>
            </a:r>
            <a:r>
              <a:rPr lang="lt-LT" dirty="0" smtClean="0"/>
              <a:t> </a:t>
            </a:r>
            <a:r>
              <a:rPr lang="lt-LT" dirty="0" smtClean="0"/>
              <a:t>(2010) </a:t>
            </a:r>
            <a:r>
              <a:rPr lang="el-GR" dirty="0" smtClean="0"/>
              <a:t>σπούδαζε νομική στον Καναδά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Δράσεις </a:t>
            </a:r>
            <a:r>
              <a:rPr lang="lt-LT" dirty="0" smtClean="0"/>
              <a:t>– </a:t>
            </a:r>
            <a:r>
              <a:rPr lang="el-GR" dirty="0" smtClean="0"/>
              <a:t>Τα τ</a:t>
            </a:r>
            <a:r>
              <a:rPr lang="el-GR" dirty="0" smtClean="0"/>
              <a:t>ρία </a:t>
            </a:r>
            <a:r>
              <a:rPr lang="el-GR" dirty="0" err="1" smtClean="0"/>
              <a:t>Κυβερνογουρουνάκια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8342"/>
            <a:ext cx="7848872" cy="49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Δεν είναι δυνατό να διαχωρίσουμε την πρόληψη από τον </a:t>
            </a:r>
            <a:r>
              <a:rPr lang="lt-LT" sz="2800" dirty="0" smtClean="0"/>
              <a:t>e-</a:t>
            </a:r>
            <a:r>
              <a:rPr lang="el-GR" sz="2800" dirty="0" smtClean="0"/>
              <a:t>εκφοβισμό από την ασφάλεια στο διαδίκτυο</a:t>
            </a:r>
            <a:endParaRPr lang="en-US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44138"/>
            <a:ext cx="6984776" cy="53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Video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Κίνδυνος να εμφανιστεί κανείς σε </a:t>
            </a:r>
            <a:r>
              <a:rPr lang="lt-LT" dirty="0" smtClean="0"/>
              <a:t>sexy </a:t>
            </a:r>
            <a:r>
              <a:rPr lang="el-GR" dirty="0" smtClean="0"/>
              <a:t>διαφημίσεις</a:t>
            </a:r>
            <a:endParaRPr lang="lt-LT" dirty="0" smtClean="0">
              <a:hlinkClick r:id="rId3"/>
            </a:endParaRPr>
          </a:p>
          <a:p>
            <a:pPr lvl="1"/>
            <a:r>
              <a:rPr lang="lt-LT" dirty="0" smtClean="0">
                <a:hlinkClick r:id="rId3"/>
              </a:rPr>
              <a:t>http://www.bernardinai.lt/tv/laida/51/vaiku-privatumas-internete-zvaigzde</a:t>
            </a:r>
            <a:endParaRPr lang="lt-LT" dirty="0" smtClean="0">
              <a:hlinkClick r:id="rId4"/>
            </a:endParaRPr>
          </a:p>
          <a:p>
            <a:r>
              <a:rPr lang="el-GR" dirty="0" smtClean="0"/>
              <a:t>Μπορεί να σε δουν άλλοι και αργότερα να σε κοροϊδέψουν</a:t>
            </a:r>
            <a:endParaRPr lang="lt-LT" dirty="0" smtClean="0">
              <a:hlinkClick r:id="rId4"/>
            </a:endParaRPr>
          </a:p>
          <a:p>
            <a:pPr lvl="1"/>
            <a:r>
              <a:rPr lang="lt-LT" dirty="0" smtClean="0">
                <a:hlinkClick r:id="rId4"/>
              </a:rPr>
              <a:t>http://www.bernardinai.lt/tv/laida/54/vaiku-privatumas-internete-dalintis-per-daug</a:t>
            </a:r>
            <a:endParaRPr lang="lt-LT" dirty="0" smtClean="0"/>
          </a:p>
          <a:p>
            <a:r>
              <a:rPr lang="el-GR" dirty="0" smtClean="0"/>
              <a:t>Ένας φίλος του φίλου σου</a:t>
            </a:r>
            <a:endParaRPr lang="lt-LT" dirty="0" smtClean="0">
              <a:hlinkClick r:id="rId5"/>
            </a:endParaRPr>
          </a:p>
          <a:p>
            <a:pPr lvl="1"/>
            <a:r>
              <a:rPr lang="lt-LT" dirty="0" smtClean="0">
                <a:hlinkClick r:id="rId5"/>
              </a:rPr>
              <a:t>http://www.bernardinai.lt/tv/laida/50/vaiku-privatumas-internete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μπορούμε να κάνουμε για πρόληψη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Δράστε στο σπίτι</a:t>
            </a:r>
            <a:endParaRPr lang="en-US" dirty="0" smtClean="0"/>
          </a:p>
          <a:p>
            <a:r>
              <a:rPr lang="el-GR" dirty="0" smtClean="0"/>
              <a:t>Δράστε στο σχολείο</a:t>
            </a:r>
            <a:endParaRPr lang="en-US" dirty="0" smtClean="0"/>
          </a:p>
          <a:p>
            <a:r>
              <a:rPr lang="el-GR" dirty="0" smtClean="0"/>
              <a:t>Μιλήστε στο παιδί σας</a:t>
            </a:r>
            <a:endParaRPr lang="en-US" dirty="0" smtClean="0"/>
          </a:p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Εξερευνήστε μαζί με το παιδί σας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l-GR" dirty="0" smtClean="0"/>
              <a:t>Μείνετε ενεργοί</a:t>
            </a:r>
            <a:endParaRPr lang="en-US" dirty="0" smtClean="0"/>
          </a:p>
          <a:p>
            <a:r>
              <a:rPr lang="el-GR" dirty="0" smtClean="0"/>
              <a:t>Ρωτήστε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</a:t>
            </a:r>
            <a:r>
              <a:rPr lang="el-GR" dirty="0" smtClean="0"/>
              <a:t>ρευνήστε μαζί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/>
          <a:lstStyle/>
          <a:p>
            <a:r>
              <a:rPr lang="el-GR" dirty="0" smtClean="0"/>
              <a:t>Ρυθμίσεις ασφάλειας και </a:t>
            </a:r>
            <a:r>
              <a:rPr lang="el-GR" dirty="0" err="1" smtClean="0"/>
              <a:t>ιδιωτικότητας</a:t>
            </a:r>
            <a:r>
              <a:rPr lang="el-GR" dirty="0" smtClean="0"/>
              <a:t> του</a:t>
            </a:r>
            <a:r>
              <a:rPr lang="lt-LT" dirty="0" smtClean="0"/>
              <a:t> </a:t>
            </a:r>
            <a:endParaRPr lang="lt-LT" dirty="0" smtClean="0"/>
          </a:p>
          <a:p>
            <a:pPr lvl="1"/>
            <a:r>
              <a:rPr lang="lt-LT" dirty="0" err="1" smtClean="0"/>
              <a:t>Skype</a:t>
            </a:r>
            <a:endParaRPr lang="lt-LT" dirty="0" smtClean="0"/>
          </a:p>
          <a:p>
            <a:pPr lvl="1"/>
            <a:r>
              <a:rPr lang="lt-LT" dirty="0" err="1" smtClean="0"/>
              <a:t>Facebook</a:t>
            </a:r>
            <a:endParaRPr lang="lt-LT" dirty="0" smtClean="0"/>
          </a:p>
          <a:p>
            <a:pPr lvl="1"/>
            <a:r>
              <a:rPr lang="el-GR" dirty="0" smtClean="0"/>
              <a:t>κλπ</a:t>
            </a:r>
            <a:r>
              <a:rPr lang="lt-LT" dirty="0" smtClean="0"/>
              <a:t>.. </a:t>
            </a:r>
            <a:endParaRPr lang="lt-LT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Ερευνήστε μαζί</a:t>
            </a:r>
            <a:r>
              <a:rPr lang="lt-LT" dirty="0" smtClean="0"/>
              <a:t> </a:t>
            </a:r>
            <a:r>
              <a:rPr lang="lt-LT" dirty="0" smtClean="0"/>
              <a:t>– </a:t>
            </a:r>
            <a:r>
              <a:rPr lang="el-GR" dirty="0" smtClean="0"/>
              <a:t>πρέπει όλα αυτά να είναι ορατά για όλους;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048672" cy="43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Investigate</a:t>
            </a:r>
            <a:r>
              <a:rPr lang="lt-LT" dirty="0" smtClean="0"/>
              <a:t> </a:t>
            </a:r>
            <a:r>
              <a:rPr lang="lt-LT" dirty="0" err="1" smtClean="0"/>
              <a:t>together</a:t>
            </a:r>
            <a:r>
              <a:rPr lang="lt-LT" dirty="0" smtClean="0"/>
              <a:t>: </a:t>
            </a:r>
            <a:r>
              <a:rPr lang="lt-LT" dirty="0" err="1" smtClean="0"/>
              <a:t>look</a:t>
            </a:r>
            <a:r>
              <a:rPr lang="lt-LT" dirty="0" smtClean="0"/>
              <a:t> at </a:t>
            </a:r>
            <a:r>
              <a:rPr lang="lt-LT" dirty="0" err="1" smtClean="0"/>
              <a:t>profile</a:t>
            </a:r>
            <a:r>
              <a:rPr lang="lt-LT" dirty="0" smtClean="0"/>
              <a:t> </a:t>
            </a:r>
            <a:r>
              <a:rPr lang="lt-LT" dirty="0" err="1" smtClean="0"/>
              <a:t>photos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68646" cy="604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6.sphotos.ak.fbcdn.net/hphotos-ak-snc6/284006_241510232547669_100000660818027_800713_145294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888432" cy="2592288"/>
          </a:xfrm>
          <a:prstGeom prst="rect">
            <a:avLst/>
          </a:prstGeom>
          <a:noFill/>
        </p:spPr>
      </p:pic>
      <p:pic>
        <p:nvPicPr>
          <p:cNvPr id="47108" name="Picture 4" descr="http://images.inmagine.com/img/moodboard/mb004/mwi1024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2160240" cy="3248481"/>
          </a:xfrm>
          <a:prstGeom prst="rect">
            <a:avLst/>
          </a:prstGeom>
          <a:noFill/>
        </p:spPr>
      </p:pic>
      <p:pic>
        <p:nvPicPr>
          <p:cNvPr id="47112" name="Picture 8" descr="http://a3.sphotos.ak.fbcdn.net/hphotos-ak-snc6/262198_247233941970152_100000506457588_1068744_289239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645024"/>
            <a:ext cx="3419871" cy="2564904"/>
          </a:xfrm>
          <a:prstGeom prst="rect">
            <a:avLst/>
          </a:prstGeom>
          <a:noFill/>
        </p:spPr>
      </p:pic>
      <p:pic>
        <p:nvPicPr>
          <p:cNvPr id="47114" name="Picture 10" descr="http://sp.life123.com/bm.pix/girls-bedroom-ideas.s6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149080"/>
            <a:ext cx="2883785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a1.sphotos.ak.fbcdn.net/hphotos-ak-snc6/227085_197172096990675_100000936589183_490827_110788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18402"/>
            <a:ext cx="4104456" cy="3078342"/>
          </a:xfrm>
          <a:prstGeom prst="rect">
            <a:avLst/>
          </a:prstGeom>
          <a:noFill/>
        </p:spPr>
      </p:pic>
      <p:pic>
        <p:nvPicPr>
          <p:cNvPr id="5" name="Picture 6" descr="http://a1.sphotos.ak.fbcdn.net/hphotos-ak-snc6/215147_231417156899502_100000936589183_626374_134514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564904"/>
            <a:ext cx="2357754" cy="314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lt-LT" sz="2000" dirty="0" smtClean="0"/>
              <a:t>S. </a:t>
            </a:r>
            <a:r>
              <a:rPr lang="lt-LT" sz="2000" dirty="0" err="1" smtClean="0"/>
              <a:t>Axon</a:t>
            </a:r>
            <a:r>
              <a:rPr lang="lt-LT" sz="2000" dirty="0" smtClean="0"/>
              <a:t>. </a:t>
            </a:r>
            <a:r>
              <a:rPr lang="en-US" sz="2000" i="1" dirty="0" smtClean="0"/>
              <a:t>The “Star Wars Kid”: Where Is He Now?</a:t>
            </a:r>
            <a:r>
              <a:rPr lang="lt-LT" sz="2000" i="1" dirty="0" smtClean="0"/>
              <a:t> </a:t>
            </a:r>
            <a:r>
              <a:rPr lang="lt-LT" sz="2000" dirty="0" smtClean="0"/>
              <a:t>(2010) </a:t>
            </a:r>
            <a:r>
              <a:rPr lang="lt-LT" sz="2000" dirty="0" smtClean="0">
                <a:hlinkClick r:id="rId3"/>
              </a:rPr>
              <a:t>http://mashable.com/2010/06/03/star-wars-kid/</a:t>
            </a: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lt-LT" sz="2000" dirty="0" smtClean="0"/>
              <a:t>E. </a:t>
            </a:r>
            <a:r>
              <a:rPr lang="lt-LT" sz="2000" dirty="0" err="1" smtClean="0"/>
              <a:t>Karmaza</a:t>
            </a:r>
            <a:r>
              <a:rPr lang="en-US" sz="2000" dirty="0" smtClean="0"/>
              <a:t> </a:t>
            </a:r>
            <a:r>
              <a:rPr lang="lt-LT" sz="2000" dirty="0" smtClean="0"/>
              <a:t>(2011)</a:t>
            </a:r>
            <a:br>
              <a:rPr lang="lt-LT" sz="2000" dirty="0" smtClean="0"/>
            </a:br>
            <a:r>
              <a:rPr lang="lt-LT" sz="2000" i="1" dirty="0" smtClean="0"/>
              <a:t>Nusikaltimai elektroninėje erdvėje. Bausmių taikymas auklėjime. </a:t>
            </a:r>
            <a:r>
              <a:rPr lang="lt-LT" sz="2000" dirty="0" smtClean="0"/>
              <a:t>Paskaitos, skaitytos Antakalnio vidurinėje mokykloje 2011-09-08, skaidrės.</a:t>
            </a:r>
            <a:endParaRPr lang="lt-LT" sz="2000" b="1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lt-LT" sz="2000" dirty="0" smtClean="0"/>
              <a:t>D. Mačėnienė, D. </a:t>
            </a:r>
            <a:r>
              <a:rPr lang="lt-LT" sz="2000" dirty="0" err="1" smtClean="0"/>
              <a:t>Paulikienė</a:t>
            </a:r>
            <a:r>
              <a:rPr lang="lt-LT" sz="2000" dirty="0" smtClean="0"/>
              <a:t>, I. Skersytė, D. Šinkūnienė (2011) </a:t>
            </a:r>
            <a:r>
              <a:rPr lang="lt-LT" sz="2000" i="1" dirty="0" smtClean="0"/>
              <a:t>Vaikų privatumo apsauga internete</a:t>
            </a:r>
            <a:r>
              <a:rPr lang="lt-LT" sz="2000" dirty="0" smtClean="0"/>
              <a:t>.  ISBN 978-9955-783-06-0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000" dirty="0" smtClean="0"/>
              <a:t>V</a:t>
            </a:r>
            <a:r>
              <a:rPr lang="lt-LT" sz="2000" dirty="0" smtClean="0"/>
              <a:t>.</a:t>
            </a:r>
            <a:r>
              <a:rPr lang="en-US" sz="2000" dirty="0" smtClean="0"/>
              <a:t> J. </a:t>
            </a:r>
            <a:r>
              <a:rPr lang="en-US" sz="2000" dirty="0" err="1" smtClean="0"/>
              <a:t>Schiavone</a:t>
            </a:r>
            <a:r>
              <a:rPr lang="en-US" sz="2000" dirty="0" smtClean="0"/>
              <a:t>, B</a:t>
            </a:r>
            <a:r>
              <a:rPr lang="lt-LT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Kessinger</a:t>
            </a:r>
            <a:r>
              <a:rPr lang="en-US" sz="2000" dirty="0" smtClean="0"/>
              <a:t>, J</a:t>
            </a:r>
            <a:r>
              <a:rPr lang="lt-LT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Sancin</a:t>
            </a:r>
            <a:r>
              <a:rPr lang="en-US" sz="2000" dirty="0" smtClean="0"/>
              <a:t>, B</a:t>
            </a:r>
            <a:r>
              <a:rPr lang="lt-LT" sz="2000" dirty="0" smtClean="0"/>
              <a:t>.</a:t>
            </a:r>
            <a:r>
              <a:rPr lang="en-US" sz="2000" dirty="0" smtClean="0"/>
              <a:t> Rose </a:t>
            </a:r>
            <a:r>
              <a:rPr lang="lt-LT" sz="2000" dirty="0" smtClean="0"/>
              <a:t>(2009)</a:t>
            </a:r>
            <a:br>
              <a:rPr lang="lt-LT" sz="2000" dirty="0" smtClean="0"/>
            </a:br>
            <a:r>
              <a:rPr lang="lt-LT" sz="2000" i="1" dirty="0" err="1" smtClean="0">
                <a:hlinkClick r:id="rId4"/>
              </a:rPr>
              <a:t>Surfing</a:t>
            </a:r>
            <a:r>
              <a:rPr lang="lt-LT" sz="2000" i="1" dirty="0" smtClean="0">
                <a:hlinkClick r:id="rId4"/>
              </a:rPr>
              <a:t> </a:t>
            </a:r>
            <a:r>
              <a:rPr lang="lt-LT" sz="2000" i="1" dirty="0" err="1" smtClean="0">
                <a:hlinkClick r:id="rId4"/>
              </a:rPr>
              <a:t>among</a:t>
            </a:r>
            <a:r>
              <a:rPr lang="lt-LT" sz="2000" i="1" dirty="0" smtClean="0">
                <a:hlinkClick r:id="rId4"/>
              </a:rPr>
              <a:t> </a:t>
            </a:r>
            <a:r>
              <a:rPr lang="lt-LT" sz="2000" i="1" dirty="0" err="1" smtClean="0">
                <a:hlinkClick r:id="rId4"/>
              </a:rPr>
              <a:t>the</a:t>
            </a:r>
            <a:r>
              <a:rPr lang="lt-LT" sz="2000" i="1" dirty="0" smtClean="0">
                <a:hlinkClick r:id="rId4"/>
              </a:rPr>
              <a:t> </a:t>
            </a:r>
            <a:r>
              <a:rPr lang="lt-LT" sz="2000" i="1" dirty="0" err="1" smtClean="0">
                <a:hlinkClick r:id="rId4"/>
              </a:rPr>
              <a:t>Cyber</a:t>
            </a:r>
            <a:r>
              <a:rPr lang="lt-LT" sz="2000" i="1" dirty="0" smtClean="0">
                <a:hlinkClick r:id="rId4"/>
              </a:rPr>
              <a:t> </a:t>
            </a:r>
            <a:r>
              <a:rPr lang="lt-LT" sz="2000" i="1" dirty="0" err="1" smtClean="0">
                <a:hlinkClick r:id="rId4"/>
              </a:rPr>
              <a:t>Sharks</a:t>
            </a:r>
            <a:r>
              <a:rPr lang="lt-LT" sz="2000" i="1" dirty="0" smtClean="0">
                <a:hlinkClick r:id="rId4"/>
              </a:rPr>
              <a:t> </a:t>
            </a:r>
            <a:r>
              <a:rPr lang="en-US" sz="2000" i="1" dirty="0" smtClean="0">
                <a:hlinkClick r:id="rId4"/>
              </a:rPr>
              <a:t>A Parent’s Guide to Protecting Children and Teens from Online Risk</a:t>
            </a:r>
            <a:r>
              <a:rPr lang="en-US" sz="2000" b="1" dirty="0" smtClean="0">
                <a:hlinkClick r:id="rId4"/>
              </a:rPr>
              <a:t> </a:t>
            </a:r>
            <a:endParaRPr lang="lt-LT" sz="2000" b="1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lt-LT" sz="2000" dirty="0" err="1" smtClean="0"/>
              <a:t>CyberPatrol</a:t>
            </a:r>
            <a:r>
              <a:rPr lang="lt-LT" sz="2000" dirty="0" smtClean="0"/>
              <a:t> </a:t>
            </a:r>
            <a:r>
              <a:rPr lang="lt-LT" sz="2000" dirty="0" err="1" smtClean="0"/>
              <a:t>Online</a:t>
            </a:r>
            <a:r>
              <a:rPr lang="lt-LT" sz="2000" dirty="0" smtClean="0"/>
              <a:t> </a:t>
            </a:r>
            <a:r>
              <a:rPr lang="lt-LT" sz="2000" dirty="0" err="1" smtClean="0"/>
              <a:t>Protection</a:t>
            </a:r>
            <a:r>
              <a:rPr lang="lt-LT" sz="2000" dirty="0" smtClean="0"/>
              <a:t>. </a:t>
            </a:r>
            <a:r>
              <a:rPr lang="lt-LT" sz="2000" dirty="0" smtClean="0">
                <a:hlinkClick r:id="rId3"/>
              </a:rPr>
              <a:t>http://www.cyberpatrol.com/cponlineprotection.asp</a:t>
            </a: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lt-LT" sz="2000" dirty="0" err="1" smtClean="0"/>
              <a:t>ePals</a:t>
            </a:r>
            <a:r>
              <a:rPr lang="lt-LT" sz="2000" dirty="0" smtClean="0"/>
              <a:t> </a:t>
            </a:r>
            <a:r>
              <a:rPr lang="lt-LT" sz="2000" dirty="0" err="1" smtClean="0"/>
              <a:t>Global</a:t>
            </a:r>
            <a:r>
              <a:rPr lang="lt-LT" sz="2000" dirty="0" smtClean="0"/>
              <a:t> </a:t>
            </a:r>
            <a:r>
              <a:rPr lang="lt-LT" sz="2000" dirty="0" err="1" smtClean="0"/>
              <a:t>Community</a:t>
            </a:r>
            <a:r>
              <a:rPr lang="lt-LT" sz="2000" dirty="0" smtClean="0"/>
              <a:t>. </a:t>
            </a:r>
            <a:r>
              <a:rPr lang="lt-LT" sz="2000" dirty="0" smtClean="0">
                <a:hlinkClick r:id="rId4"/>
              </a:rPr>
              <a:t>http://www.epals.com/</a:t>
            </a:r>
            <a:endParaRPr lang="lt-LT" sz="2000" b="1" dirty="0" smtClean="0"/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lt-LT" sz="2000" dirty="0" err="1" smtClean="0"/>
              <a:t>Family</a:t>
            </a:r>
            <a:r>
              <a:rPr lang="lt-LT" sz="2000" dirty="0" smtClean="0"/>
              <a:t> Internet </a:t>
            </a:r>
            <a:r>
              <a:rPr lang="lt-LT" sz="2000" dirty="0" err="1" smtClean="0"/>
              <a:t>Safety</a:t>
            </a:r>
            <a:r>
              <a:rPr lang="lt-LT" sz="2000" dirty="0" smtClean="0"/>
              <a:t> </a:t>
            </a:r>
            <a:r>
              <a:rPr lang="lt-LT" sz="2000" dirty="0" err="1" smtClean="0"/>
              <a:t>Rules</a:t>
            </a:r>
            <a:r>
              <a:rPr lang="lt-LT" sz="2000" dirty="0" smtClean="0"/>
              <a:t> </a:t>
            </a:r>
            <a:r>
              <a:rPr lang="lt-LT" sz="2000" dirty="0" err="1" smtClean="0"/>
              <a:t>and</a:t>
            </a:r>
            <a:r>
              <a:rPr lang="lt-LT" sz="2000" dirty="0" smtClean="0"/>
              <a:t> </a:t>
            </a:r>
            <a:r>
              <a:rPr lang="lt-LT" sz="2000" dirty="0" err="1" smtClean="0"/>
              <a:t>Usage</a:t>
            </a:r>
            <a:r>
              <a:rPr lang="lt-LT" sz="2000" dirty="0" smtClean="0"/>
              <a:t> </a:t>
            </a:r>
            <a:r>
              <a:rPr lang="lt-LT" sz="2000" dirty="0" err="1" smtClean="0"/>
              <a:t>Contract</a:t>
            </a:r>
            <a:r>
              <a:rPr lang="lt-LT" sz="2000" dirty="0" smtClean="0"/>
              <a:t> (2006). </a:t>
            </a:r>
            <a:r>
              <a:rPr lang="lt-LT" sz="2000" dirty="0" smtClean="0">
                <a:hlinkClick r:id="rId5"/>
              </a:rPr>
              <a:t>http://www.theparentsedge.com/Contract.html</a:t>
            </a:r>
            <a:r>
              <a:rPr lang="lt-LT" sz="2000" dirty="0" smtClean="0"/>
              <a:t> </a:t>
            </a:r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lt-LT" sz="2000" dirty="0" smtClean="0"/>
              <a:t>K9 </a:t>
            </a:r>
            <a:r>
              <a:rPr lang="lt-LT" sz="2000" dirty="0" err="1" smtClean="0"/>
              <a:t>Web</a:t>
            </a:r>
            <a:r>
              <a:rPr lang="lt-LT" sz="2000" dirty="0" smtClean="0"/>
              <a:t> </a:t>
            </a:r>
            <a:r>
              <a:rPr lang="lt-LT" sz="2000" dirty="0" err="1" smtClean="0"/>
              <a:t>Protection</a:t>
            </a:r>
            <a:r>
              <a:rPr lang="lt-LT" sz="2000" dirty="0" smtClean="0"/>
              <a:t>. </a:t>
            </a:r>
            <a:r>
              <a:rPr lang="lt-LT" sz="2000" dirty="0" smtClean="0">
                <a:hlinkClick r:id="rId6"/>
              </a:rPr>
              <a:t>http://www1.k9webprotection.com/</a:t>
            </a: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 startAt="5"/>
            </a:pPr>
            <a:r>
              <a:rPr lang="lt-LT" sz="2000" dirty="0" err="1" smtClean="0"/>
              <a:t>Parental</a:t>
            </a:r>
            <a:r>
              <a:rPr lang="lt-LT" sz="2000" dirty="0" smtClean="0"/>
              <a:t> </a:t>
            </a:r>
            <a:r>
              <a:rPr lang="lt-LT" sz="2000" dirty="0" err="1" smtClean="0"/>
              <a:t>Control</a:t>
            </a:r>
            <a:r>
              <a:rPr lang="lt-LT" sz="2000" dirty="0" smtClean="0"/>
              <a:t> Bar. </a:t>
            </a:r>
            <a:r>
              <a:rPr lang="lt-LT" sz="2000" dirty="0" err="1" smtClean="0"/>
              <a:t>Parental</a:t>
            </a:r>
            <a:r>
              <a:rPr lang="lt-LT" sz="2000" dirty="0" smtClean="0"/>
              <a:t> </a:t>
            </a:r>
            <a:r>
              <a:rPr lang="lt-LT" sz="2000" dirty="0" err="1" smtClean="0"/>
              <a:t>Monitoring</a:t>
            </a:r>
            <a:r>
              <a:rPr lang="lt-LT" sz="2000" dirty="0" smtClean="0"/>
              <a:t> </a:t>
            </a:r>
            <a:r>
              <a:rPr lang="lt-LT" sz="2000" dirty="0" err="1" smtClean="0"/>
              <a:t>Software</a:t>
            </a:r>
            <a:r>
              <a:rPr lang="lt-LT" sz="2000" dirty="0" smtClean="0"/>
              <a:t> </a:t>
            </a:r>
            <a:r>
              <a:rPr lang="lt-LT" sz="2000" dirty="0" err="1" smtClean="0"/>
              <a:t>on</a:t>
            </a:r>
            <a:r>
              <a:rPr lang="lt-LT" sz="2000" dirty="0" smtClean="0"/>
              <a:t> </a:t>
            </a:r>
            <a:r>
              <a:rPr lang="lt-LT" sz="2000" dirty="0" err="1" smtClean="0"/>
              <a:t>the</a:t>
            </a:r>
            <a:r>
              <a:rPr lang="lt-LT" sz="2000" dirty="0" smtClean="0"/>
              <a:t> Internet. </a:t>
            </a:r>
            <a:r>
              <a:rPr lang="lt-LT" sz="2000" dirty="0" smtClean="0">
                <a:hlinkClick r:id="rId7"/>
              </a:rPr>
              <a:t>http://parentalcontrolbar.com/</a:t>
            </a: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 startAt="7"/>
            </a:pPr>
            <a:r>
              <a:rPr lang="lt-LT" sz="2000" dirty="0" err="1" smtClean="0"/>
              <a:t>Star</a:t>
            </a:r>
            <a:r>
              <a:rPr lang="lt-LT" sz="2000" dirty="0" smtClean="0"/>
              <a:t> </a:t>
            </a:r>
            <a:r>
              <a:rPr lang="lt-LT" sz="2000" dirty="0" err="1" smtClean="0"/>
              <a:t>Wars</a:t>
            </a:r>
            <a:r>
              <a:rPr lang="lt-LT" sz="2000" dirty="0" smtClean="0"/>
              <a:t> </a:t>
            </a:r>
            <a:r>
              <a:rPr lang="lt-LT" sz="2000" dirty="0" err="1" smtClean="0"/>
              <a:t>Kid</a:t>
            </a:r>
            <a:r>
              <a:rPr lang="lt-LT" sz="2000" dirty="0" smtClean="0"/>
              <a:t> (2011). </a:t>
            </a:r>
            <a:r>
              <a:rPr lang="lt-LT" sz="2000" dirty="0" err="1" smtClean="0"/>
              <a:t>Wikipedia</a:t>
            </a:r>
            <a:r>
              <a:rPr lang="lt-LT" sz="2000" dirty="0" smtClean="0"/>
              <a:t>. </a:t>
            </a:r>
            <a:r>
              <a:rPr lang="lt-LT" sz="2000" dirty="0" smtClean="0">
                <a:hlinkClick r:id="rId8"/>
              </a:rPr>
              <a:t>http://en.wikipedia.org/wiki/Star_Wars_Kid</a:t>
            </a:r>
            <a:r>
              <a:rPr lang="lt-LT" sz="2000" dirty="0" smtClean="0"/>
              <a:t> </a:t>
            </a:r>
            <a:endParaRPr lang="lt-LT" sz="2000" b="1" dirty="0" smtClean="0"/>
          </a:p>
          <a:p>
            <a:pPr marL="514350" indent="-514350">
              <a:buSzPct val="100000"/>
              <a:buFont typeface="+mj-lt"/>
              <a:buAutoNum type="arabicPeriod" startAt="7"/>
            </a:pPr>
            <a:r>
              <a:rPr lang="lt-LT" sz="2000" dirty="0" err="1" smtClean="0"/>
              <a:t>Star</a:t>
            </a:r>
            <a:r>
              <a:rPr lang="lt-LT" sz="2000" dirty="0" smtClean="0"/>
              <a:t> </a:t>
            </a:r>
            <a:r>
              <a:rPr lang="lt-LT" sz="2000" dirty="0" err="1" smtClean="0"/>
              <a:t>Wars</a:t>
            </a:r>
            <a:r>
              <a:rPr lang="lt-LT" sz="2000" dirty="0" smtClean="0"/>
              <a:t> </a:t>
            </a:r>
            <a:r>
              <a:rPr lang="lt-LT" sz="2000" dirty="0" err="1" smtClean="0"/>
              <a:t>Kid</a:t>
            </a:r>
            <a:r>
              <a:rPr lang="lt-LT" sz="2000" dirty="0" smtClean="0"/>
              <a:t> (2006). </a:t>
            </a:r>
            <a:r>
              <a:rPr lang="lt-LT" sz="2000" dirty="0" err="1" smtClean="0"/>
              <a:t>YouTube</a:t>
            </a:r>
            <a:r>
              <a:rPr lang="lt-LT" sz="2000" dirty="0" smtClean="0"/>
              <a:t>. </a:t>
            </a:r>
            <a:r>
              <a:rPr lang="lt-LT" sz="2000" dirty="0" smtClean="0">
                <a:hlinkClick r:id="rId9"/>
              </a:rPr>
              <a:t>http://www.youtube.com/watch?v=HPPj6viIBmU</a:t>
            </a: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 startAt="7"/>
            </a:pPr>
            <a:endParaRPr lang="en-US" sz="2000" i="1" dirty="0" smtClean="0"/>
          </a:p>
          <a:p>
            <a:pPr marL="514350" indent="-514350">
              <a:buSzPct val="100000"/>
              <a:buFont typeface="+mj-lt"/>
              <a:buAutoNum type="arabicPeriod" startAt="7"/>
            </a:pP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 startAt="7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 startAt="9"/>
            </a:pPr>
            <a:r>
              <a:rPr lang="en-US" sz="2000" i="1" dirty="0" smtClean="0"/>
              <a:t>Privacy Playground: The First Adventure of the Three </a:t>
            </a:r>
            <a:r>
              <a:rPr lang="en-US" sz="2000" i="1" dirty="0" err="1" smtClean="0"/>
              <a:t>CyberPigs</a:t>
            </a:r>
            <a:r>
              <a:rPr lang="lt-LT" sz="2000" i="1" dirty="0" smtClean="0"/>
              <a:t> </a:t>
            </a:r>
            <a:r>
              <a:rPr lang="lt-LT" sz="2000" dirty="0" smtClean="0"/>
              <a:t>(2010) </a:t>
            </a:r>
            <a:r>
              <a:rPr lang="lt-LT" sz="2000" dirty="0" smtClean="0">
                <a:hlinkClick r:id="rId3"/>
              </a:rPr>
              <a:t>http://www.media-awareness.ca/english/games/privacy_playground/index.cfm</a:t>
            </a:r>
            <a:r>
              <a:rPr lang="lt-LT" sz="2000" dirty="0" smtClean="0"/>
              <a:t> </a:t>
            </a:r>
          </a:p>
          <a:p>
            <a:pPr marL="514350" indent="-514350">
              <a:buSzPct val="100000"/>
              <a:buFont typeface="+mj-lt"/>
              <a:buAutoNum type="arabicPeriod" startAt="9"/>
            </a:pPr>
            <a:r>
              <a:rPr lang="lt-LT" sz="2000" i="1" dirty="0" smtClean="0"/>
              <a:t>Vaikų privatumas internete. Žvaigždė. </a:t>
            </a:r>
            <a:r>
              <a:rPr lang="lt-LT" sz="2000" dirty="0" smtClean="0">
                <a:hlinkClick r:id="rId4"/>
              </a:rPr>
              <a:t>http://www.bernardinai.lt/tv/laida/51/vaiku-privatumas-internete-zvaigzde</a:t>
            </a:r>
            <a:endParaRPr lang="lt-LT" sz="2000" dirty="0" smtClean="0">
              <a:hlinkClick r:id="rId5"/>
            </a:endParaRPr>
          </a:p>
          <a:p>
            <a:pPr marL="457200" indent="-457200">
              <a:buSzPct val="100000"/>
              <a:buFont typeface="+mj-lt"/>
              <a:buAutoNum type="arabicPeriod" startAt="13"/>
            </a:pPr>
            <a:r>
              <a:rPr lang="lt-LT" sz="2000" i="1" dirty="0" smtClean="0"/>
              <a:t>Vaikų privatumas internete. Dalintis per daug. </a:t>
            </a:r>
            <a:r>
              <a:rPr lang="lt-LT" sz="2000" dirty="0" smtClean="0">
                <a:hlinkClick r:id="rId5"/>
              </a:rPr>
              <a:t>http://www.bernardinai.lt/tv/laida/54/vaiku-privatumas-internete-dalintis-per-daug</a:t>
            </a:r>
            <a:endParaRPr lang="lt-LT" sz="2000" dirty="0" smtClean="0"/>
          </a:p>
          <a:p>
            <a:pPr marL="457200" indent="-457200">
              <a:buSzPct val="100000"/>
              <a:buFont typeface="+mj-lt"/>
              <a:buAutoNum type="arabicPeriod" startAt="13"/>
            </a:pPr>
            <a:r>
              <a:rPr lang="lt-LT" sz="2000" i="1" dirty="0" smtClean="0"/>
              <a:t>Vaikų privatumas internete. Papildymas.</a:t>
            </a:r>
            <a:endParaRPr lang="lt-LT" sz="2000" dirty="0" smtClean="0">
              <a:hlinkClick r:id="rId6"/>
            </a:endParaRPr>
          </a:p>
          <a:p>
            <a:pPr marL="822960" lvl="1" indent="-457200">
              <a:buSzPct val="100000"/>
              <a:buNone/>
            </a:pPr>
            <a:r>
              <a:rPr lang="lt-LT" sz="2000" dirty="0" smtClean="0">
                <a:hlinkClick r:id="rId6"/>
              </a:rPr>
              <a:t>http://www.bernardinai.lt/tv/laida/50/vaiku-privatumas-internete</a:t>
            </a:r>
            <a:endParaRPr lang="en-US" sz="2000" dirty="0" smtClean="0"/>
          </a:p>
          <a:p>
            <a:pPr marL="514350" indent="-514350">
              <a:buSzPct val="100000"/>
              <a:buFont typeface="+mj-lt"/>
              <a:buAutoNum type="arabicPeriod" startAt="13"/>
            </a:pPr>
            <a:endParaRPr lang="en-US" sz="2000" i="1" dirty="0" smtClean="0"/>
          </a:p>
          <a:p>
            <a:pPr marL="514350" indent="-514350">
              <a:buSzPct val="100000"/>
              <a:buFont typeface="+mj-lt"/>
              <a:buAutoNum type="arabicPeriod" startAt="13"/>
            </a:pPr>
            <a:endParaRPr lang="lt-LT" sz="2000" dirty="0" smtClean="0"/>
          </a:p>
          <a:p>
            <a:pPr marL="514350" indent="-514350">
              <a:buSzPct val="100000"/>
              <a:buFont typeface="+mj-lt"/>
              <a:buAutoNum type="arabicPeriod" startAt="13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μπορούμε να κάνουμε για πρόληψη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Δράσεις στο σπίτι</a:t>
            </a:r>
            <a:endParaRPr lang="en-US" dirty="0" smtClean="0"/>
          </a:p>
          <a:p>
            <a:r>
              <a:rPr lang="el-GR" dirty="0" smtClean="0"/>
              <a:t>Δράσεις στο σχολείο</a:t>
            </a:r>
            <a:endParaRPr lang="en-US" dirty="0" smtClean="0"/>
          </a:p>
          <a:p>
            <a:r>
              <a:rPr lang="el-GR" dirty="0" smtClean="0"/>
              <a:t>Μιλήστε στο παιδί σας</a:t>
            </a:r>
            <a:endParaRPr lang="en-US" dirty="0" smtClean="0"/>
          </a:p>
          <a:p>
            <a:r>
              <a:rPr lang="el-GR" dirty="0" smtClean="0"/>
              <a:t>Εξερευνήστε μαζί με το παιδί σας</a:t>
            </a:r>
            <a:endParaRPr lang="en-US" dirty="0" smtClean="0"/>
          </a:p>
          <a:p>
            <a:r>
              <a:rPr lang="el-GR" dirty="0" smtClean="0"/>
              <a:t>Παραμείνετε ενεργοί</a:t>
            </a:r>
            <a:endParaRPr lang="en-US" dirty="0" smtClean="0"/>
          </a:p>
          <a:p>
            <a:r>
              <a:rPr lang="el-GR" dirty="0" smtClean="0"/>
              <a:t>Ρωτήστε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272808" cy="1656184"/>
          </a:xfrm>
        </p:spPr>
        <p:txBody>
          <a:bodyPr>
            <a:noAutofit/>
          </a:bodyPr>
          <a:lstStyle/>
          <a:p>
            <a:pPr algn="ctr"/>
            <a:r>
              <a:rPr lang="el-GR" sz="8800" dirty="0" smtClean="0"/>
              <a:t>Δράστε στο σπίτι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Που είναι το κινητό σας τη νύχτα;</a:t>
            </a:r>
            <a:endParaRPr lang="en-US" dirty="0"/>
          </a:p>
        </p:txBody>
      </p:sp>
      <p:pic>
        <p:nvPicPr>
          <p:cNvPr id="1026" name="Picture 2" descr="http://www.thepeoplehistory.com/images/M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4236640" cy="317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Που είναι το κινητό του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παιδιού σας</a:t>
            </a:r>
            <a:r>
              <a:rPr lang="lt-LT" dirty="0" smtClean="0"/>
              <a:t> </a:t>
            </a:r>
            <a:r>
              <a:rPr lang="el-GR" dirty="0" smtClean="0"/>
              <a:t>τη νύχτα;</a:t>
            </a:r>
            <a:endParaRPr lang="en-US" dirty="0"/>
          </a:p>
        </p:txBody>
      </p:sp>
      <p:pic>
        <p:nvPicPr>
          <p:cNvPr id="1026" name="Picture 2" descr="http://www.thepeoplehistory.com/images/M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4236640" cy="317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 </a:t>
            </a:r>
            <a:r>
              <a:rPr lang="el-GR" dirty="0" smtClean="0"/>
              <a:t>π</a:t>
            </a:r>
            <a:r>
              <a:rPr lang="lt-LT" dirty="0" smtClean="0"/>
              <a:t>.</a:t>
            </a:r>
            <a:r>
              <a:rPr lang="el-GR" dirty="0" smtClean="0"/>
              <a:t>μ</a:t>
            </a:r>
            <a:r>
              <a:rPr lang="lt-LT" dirty="0" smtClean="0"/>
              <a:t>. </a:t>
            </a:r>
            <a:r>
              <a:rPr lang="el-GR" dirty="0" smtClean="0"/>
              <a:t>Νύχτα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15336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el-GR" sz="3500" dirty="0" smtClean="0"/>
              <a:t>Το παιδί σας λαμβάνει ένα </a:t>
            </a:r>
            <a:r>
              <a:rPr lang="lt-LT" sz="3500" dirty="0" smtClean="0"/>
              <a:t>SMS </a:t>
            </a:r>
            <a:r>
              <a:rPr lang="el-GR" sz="3500" dirty="0" smtClean="0"/>
              <a:t>από το </a:t>
            </a:r>
            <a:r>
              <a:rPr lang="el-GR" sz="3500" dirty="0" err="1" smtClean="0"/>
              <a:t>φόλι</a:t>
            </a:r>
            <a:r>
              <a:rPr lang="el-GR" sz="3500" dirty="0" smtClean="0"/>
              <a:t> του</a:t>
            </a:r>
            <a:endParaRPr lang="lt-LT" sz="3500" dirty="0" smtClean="0"/>
          </a:p>
          <a:p>
            <a:pPr>
              <a:buNone/>
            </a:pPr>
            <a:endParaRPr lang="lt-LT" sz="3500" i="1" dirty="0" smtClean="0"/>
          </a:p>
          <a:p>
            <a:pPr algn="ctr">
              <a:buNone/>
            </a:pPr>
            <a:endParaRPr lang="lt-LT" sz="3500" i="1" dirty="0" smtClean="0"/>
          </a:p>
          <a:p>
            <a:pPr algn="ctr">
              <a:buNone/>
            </a:pPr>
            <a:r>
              <a:rPr lang="el-GR" sz="3500" i="1" dirty="0" smtClean="0"/>
              <a:t>Κοιμάσαι;</a:t>
            </a:r>
            <a:endParaRPr lang="lt-LT" sz="3500" i="1" dirty="0" smtClean="0"/>
          </a:p>
          <a:p>
            <a:pPr>
              <a:buNone/>
            </a:pPr>
            <a:endParaRPr lang="lt-LT" sz="3500" dirty="0" smtClean="0"/>
          </a:p>
          <a:p>
            <a:pPr>
              <a:buNone/>
            </a:pPr>
            <a:endParaRPr lang="lt-LT" sz="3500" dirty="0" smtClean="0"/>
          </a:p>
          <a:p>
            <a:pPr marL="90488" indent="-90488">
              <a:buNone/>
            </a:pPr>
            <a:r>
              <a:rPr lang="el-GR" sz="3500" dirty="0" smtClean="0"/>
              <a:t>Τι θα έκανε το παιδί σας;</a:t>
            </a:r>
            <a:r>
              <a:rPr lang="lt-LT" sz="3500" dirty="0" smtClean="0"/>
              <a:t> </a:t>
            </a:r>
            <a:endParaRPr lang="lt-LT" sz="35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9700" name="Picture 4" descr="Tumblr_lhgiic11qt1qabct4o1_500_large_14941374 9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222948" cy="282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2 </a:t>
            </a:r>
            <a:r>
              <a:rPr lang="el-GR" dirty="0" smtClean="0"/>
              <a:t>π</a:t>
            </a:r>
            <a:r>
              <a:rPr lang="lt-LT" dirty="0" smtClean="0"/>
              <a:t>.</a:t>
            </a:r>
            <a:r>
              <a:rPr lang="el-GR" dirty="0" smtClean="0"/>
              <a:t>μ</a:t>
            </a:r>
            <a:r>
              <a:rPr lang="lt-LT" dirty="0" smtClean="0"/>
              <a:t>. N</a:t>
            </a:r>
            <a:r>
              <a:rPr lang="el-GR" dirty="0" err="1" smtClean="0"/>
              <a:t>ύχτα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15336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el-GR" sz="3500" dirty="0" smtClean="0"/>
              <a:t>Το παιδί σας παίρνει ένα </a:t>
            </a:r>
            <a:r>
              <a:rPr lang="lt-LT" sz="3500" dirty="0" smtClean="0"/>
              <a:t>SMS </a:t>
            </a:r>
            <a:r>
              <a:rPr lang="el-GR" sz="3500" dirty="0" smtClean="0"/>
              <a:t>από άγνωστο αριθμό</a:t>
            </a:r>
            <a:endParaRPr lang="lt-LT" sz="3500" dirty="0" smtClean="0"/>
          </a:p>
          <a:p>
            <a:pPr>
              <a:buNone/>
            </a:pPr>
            <a:endParaRPr lang="lt-LT" sz="3500" i="1" dirty="0" smtClean="0"/>
          </a:p>
          <a:p>
            <a:pPr algn="ctr">
              <a:buNone/>
            </a:pPr>
            <a:endParaRPr lang="lt-LT" sz="3500" i="1" dirty="0" smtClean="0"/>
          </a:p>
          <a:p>
            <a:pPr algn="ctr">
              <a:buNone/>
            </a:pPr>
            <a:r>
              <a:rPr lang="el-GR" sz="3500" i="1" dirty="0" smtClean="0"/>
              <a:t>Θα φας ξύλο!</a:t>
            </a:r>
            <a:endParaRPr lang="lt-LT" sz="3500" i="1" dirty="0" smtClean="0"/>
          </a:p>
          <a:p>
            <a:pPr>
              <a:buNone/>
            </a:pPr>
            <a:endParaRPr lang="lt-LT" sz="3500" dirty="0" smtClean="0"/>
          </a:p>
          <a:p>
            <a:pPr>
              <a:buNone/>
            </a:pPr>
            <a:endParaRPr lang="lt-LT" sz="3500" dirty="0" smtClean="0"/>
          </a:p>
          <a:p>
            <a:pPr marL="90488" indent="-90488">
              <a:buNone/>
            </a:pPr>
            <a:r>
              <a:rPr lang="el-GR" sz="3500" dirty="0" smtClean="0"/>
              <a:t>Τι θα έκανε το παιδί σας;</a:t>
            </a:r>
            <a:r>
              <a:rPr lang="lt-LT" sz="3500" dirty="0" smtClean="0"/>
              <a:t> </a:t>
            </a:r>
            <a:endParaRPr lang="lt-LT" sz="35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2770" name="Picture 2" descr="Cyberbullying and 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937449" cy="378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1492</TotalTime>
  <Words>831</Words>
  <Application>Microsoft Office PowerPoint</Application>
  <PresentationFormat>On-screen Show (4:3)</PresentationFormat>
  <Paragraphs>192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ΠΡΟΛΗΨΗ εκφοΒΙΣΜΟΥ </vt:lpstr>
      <vt:lpstr>Δεν είναι δυνατό να εγγυηθεί κανείς ότι δεν θα συμβεί στο παιδί σας</vt:lpstr>
      <vt:lpstr>Δεν είναι δυνατό να διαχωρίσουμε την πρόληψη από τον e-εκφοβισμό από την ασφάλεια στο διαδίκτυο</vt:lpstr>
      <vt:lpstr>Τι μπορούμε να κάνουμε για πρόληψη</vt:lpstr>
      <vt:lpstr>Δράστε στο σπίτι</vt:lpstr>
      <vt:lpstr>Που είναι το κινητό σας τη νύχτα;</vt:lpstr>
      <vt:lpstr>Που είναι το κινητό του παιδιού σας τη νύχτα;</vt:lpstr>
      <vt:lpstr>2 π.μ. Νύχτα</vt:lpstr>
      <vt:lpstr>2 π.μ. Nύχτα</vt:lpstr>
      <vt:lpstr>Τα κινητά πρέπει να «φορτίζουν» την νύχτα έξω από το δωμάτιο του παιδιού</vt:lpstr>
      <vt:lpstr>Οι υπολογιστές πρέπει να βρίσκονται στο καθιστικό</vt:lpstr>
      <vt:lpstr>Συμφωνητικό χρήσης του διαδικτύου</vt:lpstr>
      <vt:lpstr>Συμφωνητικό χρήσης του διαδικτύου</vt:lpstr>
      <vt:lpstr>PCMS – parental control monitoring software (λογισμικό καταγραφής γονικού ελέγχου) – γιατί? </vt:lpstr>
      <vt:lpstr>PCMS - χαρακτηριστικά</vt:lpstr>
      <vt:lpstr>Ενσωματωμένα PMCS</vt:lpstr>
      <vt:lpstr>Built In PCMS</vt:lpstr>
      <vt:lpstr>PCMS Parental Control Bar</vt:lpstr>
      <vt:lpstr>PCMS K9 Web Protection</vt:lpstr>
      <vt:lpstr>PCMS Cyber Patrol Online Protection </vt:lpstr>
      <vt:lpstr>Τι να κάνετε για πρόληψη</vt:lpstr>
      <vt:lpstr>Πολιτική e-mail στο σχολείο</vt:lpstr>
      <vt:lpstr>Το σχολείο θα έπρεπε να παρέχει μια πλατφόρμα για επικοινωνία</vt:lpstr>
      <vt:lpstr>School</vt:lpstr>
      <vt:lpstr>What you can do to prevent</vt:lpstr>
      <vt:lpstr>Μιλήστε στο παιδί σας</vt:lpstr>
      <vt:lpstr>Συνέπειες έκθεσης στο διαδίκτυο Star wars kid</vt:lpstr>
      <vt:lpstr>Συνέπειες έκθεσης στο διαδίκτυο  Star wars kid</vt:lpstr>
      <vt:lpstr>Δράσεις – Τα τρία Κυβερνογουρουνάκια</vt:lpstr>
      <vt:lpstr>Video</vt:lpstr>
      <vt:lpstr>Τι μπορούμε να κάνουμε για πρόληψη</vt:lpstr>
      <vt:lpstr>Ερευνήστε μαζί </vt:lpstr>
      <vt:lpstr>Ερευνήστε μαζί – πρέπει όλα αυτά να είναι ορατά για όλους;</vt:lpstr>
      <vt:lpstr>Investigate together: look at profile photos</vt:lpstr>
      <vt:lpstr>Slide 35</vt:lpstr>
      <vt:lpstr>Slide 36</vt:lpstr>
      <vt:lpstr>Βιβλιογραφία</vt:lpstr>
      <vt:lpstr>Βιβλιογραφία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Algoritmų teorija</dc:title>
  <dc:creator>Jurate</dc:creator>
  <cp:lastModifiedBy>Windows User</cp:lastModifiedBy>
  <cp:revision>71</cp:revision>
  <dcterms:created xsi:type="dcterms:W3CDTF">2011-09-27T16:21:46Z</dcterms:created>
  <dcterms:modified xsi:type="dcterms:W3CDTF">2012-04-21T07:08:27Z</dcterms:modified>
</cp:coreProperties>
</file>